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74" r:id="rId10"/>
    <p:sldId id="270" r:id="rId11"/>
    <p:sldId id="265" r:id="rId12"/>
    <p:sldId id="262" r:id="rId13"/>
    <p:sldId id="263" r:id="rId14"/>
    <p:sldId id="264" r:id="rId15"/>
    <p:sldId id="267" r:id="rId16"/>
    <p:sldId id="269" r:id="rId17"/>
    <p:sldId id="271" r:id="rId18"/>
    <p:sldId id="273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61955-D324-4356-B5FB-B537B1B3C4DE}" v="941" dt="2025-04-30T15:22:33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C7BE6-4CB8-4B37-982E-82887E2DB94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2E5AE76-F05E-4E28-B94B-EB699C14A4FB}">
      <dgm:prSet/>
      <dgm:spPr/>
      <dgm:t>
        <a:bodyPr/>
        <a:lstStyle/>
        <a:p>
          <a:r>
            <a:rPr lang="en-US" b="1"/>
            <a:t>Failure occurs randomly  using Weibull Distribution</a:t>
          </a:r>
          <a:endParaRPr lang="en-US"/>
        </a:p>
      </dgm:t>
    </dgm:pt>
    <dgm:pt modelId="{9AFEC34D-CC8A-481E-A8BD-7B8ECD78DCD6}" type="parTrans" cxnId="{0CDBE7C0-4617-46B4-9670-180C4B9FE9CC}">
      <dgm:prSet/>
      <dgm:spPr/>
      <dgm:t>
        <a:bodyPr/>
        <a:lstStyle/>
        <a:p>
          <a:endParaRPr lang="en-US"/>
        </a:p>
      </dgm:t>
    </dgm:pt>
    <dgm:pt modelId="{51C6F071-93AE-4514-931E-C51F5163384D}" type="sibTrans" cxnId="{0CDBE7C0-4617-46B4-9670-180C4B9FE9CC}">
      <dgm:prSet/>
      <dgm:spPr/>
      <dgm:t>
        <a:bodyPr/>
        <a:lstStyle/>
        <a:p>
          <a:endParaRPr lang="en-US"/>
        </a:p>
      </dgm:t>
    </dgm:pt>
    <dgm:pt modelId="{9D4BDBC9-ADA2-4478-AE04-72E08A6E9C6B}">
      <dgm:prSet/>
      <dgm:spPr/>
      <dgm:t>
        <a:bodyPr/>
        <a:lstStyle/>
        <a:p>
          <a:r>
            <a:rPr lang="en-US" b="1"/>
            <a:t>Renewal and Repair shops use M/M/r/infinity and M/M/q/infinity</a:t>
          </a:r>
          <a:endParaRPr lang="en-US"/>
        </a:p>
      </dgm:t>
    </dgm:pt>
    <dgm:pt modelId="{852C30D7-6373-4336-BCFA-97D1102199A5}" type="parTrans" cxnId="{D44701DC-5CC1-46E4-95CC-82841CD091AE}">
      <dgm:prSet/>
      <dgm:spPr/>
      <dgm:t>
        <a:bodyPr/>
        <a:lstStyle/>
        <a:p>
          <a:endParaRPr lang="en-US"/>
        </a:p>
      </dgm:t>
    </dgm:pt>
    <dgm:pt modelId="{DFF4EA1E-9BA5-46D8-A5C5-8F0C4173AB20}" type="sibTrans" cxnId="{D44701DC-5CC1-46E4-95CC-82841CD091AE}">
      <dgm:prSet/>
      <dgm:spPr/>
      <dgm:t>
        <a:bodyPr/>
        <a:lstStyle/>
        <a:p>
          <a:endParaRPr lang="en-US"/>
        </a:p>
      </dgm:t>
    </dgm:pt>
    <dgm:pt modelId="{AB9AFE79-B20B-43E8-A38B-DAEE80572442}">
      <dgm:prSet/>
      <dgm:spPr/>
      <dgm:t>
        <a:bodyPr/>
        <a:lstStyle/>
        <a:p>
          <a:r>
            <a:rPr lang="en-US" b="1"/>
            <a:t>There are one part type</a:t>
          </a:r>
          <a:endParaRPr lang="en-US"/>
        </a:p>
      </dgm:t>
    </dgm:pt>
    <dgm:pt modelId="{BE77D9E5-3E0D-460D-83A3-E09ECAA8F140}" type="parTrans" cxnId="{E3BC7CE8-EB0D-4EF1-8581-B2BC9A6C0EEC}">
      <dgm:prSet/>
      <dgm:spPr/>
      <dgm:t>
        <a:bodyPr/>
        <a:lstStyle/>
        <a:p>
          <a:endParaRPr lang="en-US"/>
        </a:p>
      </dgm:t>
    </dgm:pt>
    <dgm:pt modelId="{E57F63B2-2656-4ADA-800A-89C38CFAB5D0}" type="sibTrans" cxnId="{E3BC7CE8-EB0D-4EF1-8581-B2BC9A6C0EEC}">
      <dgm:prSet/>
      <dgm:spPr/>
      <dgm:t>
        <a:bodyPr/>
        <a:lstStyle/>
        <a:p>
          <a:endParaRPr lang="en-US"/>
        </a:p>
      </dgm:t>
    </dgm:pt>
    <dgm:pt modelId="{BCEC646F-0AB9-4675-B912-1AF1AD336DC1}">
      <dgm:prSet/>
      <dgm:spPr/>
      <dgm:t>
        <a:bodyPr/>
        <a:lstStyle/>
        <a:p>
          <a:r>
            <a:rPr lang="en-US" b="1" dirty="0"/>
            <a:t>Number of system N=1 and fleet Size m=50 </a:t>
          </a:r>
          <a:endParaRPr lang="en-US" dirty="0"/>
        </a:p>
      </dgm:t>
    </dgm:pt>
    <dgm:pt modelId="{E4949248-7A3C-4A34-9354-2D47E18B7750}" type="parTrans" cxnId="{E0D9544E-72F7-4B6A-A0D7-8B0CE9321D44}">
      <dgm:prSet/>
      <dgm:spPr/>
      <dgm:t>
        <a:bodyPr/>
        <a:lstStyle/>
        <a:p>
          <a:endParaRPr lang="en-US"/>
        </a:p>
      </dgm:t>
    </dgm:pt>
    <dgm:pt modelId="{20109BA9-30B5-4FF1-B32C-C3474E1776BA}" type="sibTrans" cxnId="{E0D9544E-72F7-4B6A-A0D7-8B0CE9321D44}">
      <dgm:prSet/>
      <dgm:spPr/>
      <dgm:t>
        <a:bodyPr/>
        <a:lstStyle/>
        <a:p>
          <a:endParaRPr lang="en-US"/>
        </a:p>
      </dgm:t>
    </dgm:pt>
    <dgm:pt modelId="{FB7BAE92-7113-4C8C-8519-98B3A62974CE}">
      <dgm:prSet/>
      <dgm:spPr/>
      <dgm:t>
        <a:bodyPr/>
        <a:lstStyle/>
        <a:p>
          <a:r>
            <a:rPr lang="en-US" b="1"/>
            <a:t>Parts are replaceable (Line Replacement Units)</a:t>
          </a:r>
          <a:endParaRPr lang="en-US"/>
        </a:p>
      </dgm:t>
    </dgm:pt>
    <dgm:pt modelId="{60AAC476-8B43-4EC4-B352-9FDB946EE8AC}" type="parTrans" cxnId="{1F202336-DBC1-4380-91BE-A0F9BC65DD49}">
      <dgm:prSet/>
      <dgm:spPr/>
      <dgm:t>
        <a:bodyPr/>
        <a:lstStyle/>
        <a:p>
          <a:endParaRPr lang="en-US"/>
        </a:p>
      </dgm:t>
    </dgm:pt>
    <dgm:pt modelId="{EB219ED7-5617-4301-87E5-6E628DD526AC}" type="sibTrans" cxnId="{1F202336-DBC1-4380-91BE-A0F9BC65DD49}">
      <dgm:prSet/>
      <dgm:spPr/>
      <dgm:t>
        <a:bodyPr/>
        <a:lstStyle/>
        <a:p>
          <a:endParaRPr lang="en-US"/>
        </a:p>
      </dgm:t>
    </dgm:pt>
    <dgm:pt modelId="{E7423568-AB5F-410B-9D1C-0742C1511F7E}" type="pres">
      <dgm:prSet presAssocID="{859C7BE6-4CB8-4B37-982E-82887E2DB94B}" presName="outerComposite" presStyleCnt="0">
        <dgm:presLayoutVars>
          <dgm:chMax val="5"/>
          <dgm:dir/>
          <dgm:resizeHandles val="exact"/>
        </dgm:presLayoutVars>
      </dgm:prSet>
      <dgm:spPr/>
    </dgm:pt>
    <dgm:pt modelId="{609AAF3C-D178-440B-8979-4CC00660CE0F}" type="pres">
      <dgm:prSet presAssocID="{859C7BE6-4CB8-4B37-982E-82887E2DB94B}" presName="dummyMaxCanvas" presStyleCnt="0">
        <dgm:presLayoutVars/>
      </dgm:prSet>
      <dgm:spPr/>
    </dgm:pt>
    <dgm:pt modelId="{8FA2629B-0D31-43F2-B339-84DC536D7043}" type="pres">
      <dgm:prSet presAssocID="{859C7BE6-4CB8-4B37-982E-82887E2DB94B}" presName="FiveNodes_1" presStyleLbl="node1" presStyleIdx="0" presStyleCnt="5">
        <dgm:presLayoutVars>
          <dgm:bulletEnabled val="1"/>
        </dgm:presLayoutVars>
      </dgm:prSet>
      <dgm:spPr/>
    </dgm:pt>
    <dgm:pt modelId="{EC4978E9-B92B-4881-B970-7D24A94F4CAE}" type="pres">
      <dgm:prSet presAssocID="{859C7BE6-4CB8-4B37-982E-82887E2DB94B}" presName="FiveNodes_2" presStyleLbl="node1" presStyleIdx="1" presStyleCnt="5">
        <dgm:presLayoutVars>
          <dgm:bulletEnabled val="1"/>
        </dgm:presLayoutVars>
      </dgm:prSet>
      <dgm:spPr/>
    </dgm:pt>
    <dgm:pt modelId="{7F9FB7CE-4920-45CD-B7AC-D4CBEA3C81A4}" type="pres">
      <dgm:prSet presAssocID="{859C7BE6-4CB8-4B37-982E-82887E2DB94B}" presName="FiveNodes_3" presStyleLbl="node1" presStyleIdx="2" presStyleCnt="5">
        <dgm:presLayoutVars>
          <dgm:bulletEnabled val="1"/>
        </dgm:presLayoutVars>
      </dgm:prSet>
      <dgm:spPr/>
    </dgm:pt>
    <dgm:pt modelId="{25361755-0CEC-403E-BA20-F5D9DBA9C69E}" type="pres">
      <dgm:prSet presAssocID="{859C7BE6-4CB8-4B37-982E-82887E2DB94B}" presName="FiveNodes_4" presStyleLbl="node1" presStyleIdx="3" presStyleCnt="5">
        <dgm:presLayoutVars>
          <dgm:bulletEnabled val="1"/>
        </dgm:presLayoutVars>
      </dgm:prSet>
      <dgm:spPr/>
    </dgm:pt>
    <dgm:pt modelId="{7CA8801A-F23D-47C1-84B9-53BBD1C07122}" type="pres">
      <dgm:prSet presAssocID="{859C7BE6-4CB8-4B37-982E-82887E2DB94B}" presName="FiveNodes_5" presStyleLbl="node1" presStyleIdx="4" presStyleCnt="5">
        <dgm:presLayoutVars>
          <dgm:bulletEnabled val="1"/>
        </dgm:presLayoutVars>
      </dgm:prSet>
      <dgm:spPr/>
    </dgm:pt>
    <dgm:pt modelId="{8CA3B120-9514-4758-9024-2918BD63BAA0}" type="pres">
      <dgm:prSet presAssocID="{859C7BE6-4CB8-4B37-982E-82887E2DB94B}" presName="FiveConn_1-2" presStyleLbl="fgAccFollowNode1" presStyleIdx="0" presStyleCnt="4">
        <dgm:presLayoutVars>
          <dgm:bulletEnabled val="1"/>
        </dgm:presLayoutVars>
      </dgm:prSet>
      <dgm:spPr/>
    </dgm:pt>
    <dgm:pt modelId="{B90DF933-663E-4158-A7B9-F9ED093789A2}" type="pres">
      <dgm:prSet presAssocID="{859C7BE6-4CB8-4B37-982E-82887E2DB94B}" presName="FiveConn_2-3" presStyleLbl="fgAccFollowNode1" presStyleIdx="1" presStyleCnt="4">
        <dgm:presLayoutVars>
          <dgm:bulletEnabled val="1"/>
        </dgm:presLayoutVars>
      </dgm:prSet>
      <dgm:spPr/>
    </dgm:pt>
    <dgm:pt modelId="{F648C92B-EF27-47D5-8B29-E1378BAC9D57}" type="pres">
      <dgm:prSet presAssocID="{859C7BE6-4CB8-4B37-982E-82887E2DB94B}" presName="FiveConn_3-4" presStyleLbl="fgAccFollowNode1" presStyleIdx="2" presStyleCnt="4">
        <dgm:presLayoutVars>
          <dgm:bulletEnabled val="1"/>
        </dgm:presLayoutVars>
      </dgm:prSet>
      <dgm:spPr/>
    </dgm:pt>
    <dgm:pt modelId="{91606F30-EA5B-44D4-A0B6-C6F5FFE5946B}" type="pres">
      <dgm:prSet presAssocID="{859C7BE6-4CB8-4B37-982E-82887E2DB94B}" presName="FiveConn_4-5" presStyleLbl="fgAccFollowNode1" presStyleIdx="3" presStyleCnt="4">
        <dgm:presLayoutVars>
          <dgm:bulletEnabled val="1"/>
        </dgm:presLayoutVars>
      </dgm:prSet>
      <dgm:spPr/>
    </dgm:pt>
    <dgm:pt modelId="{8E7B3B92-D061-4758-8BAF-66408B56C307}" type="pres">
      <dgm:prSet presAssocID="{859C7BE6-4CB8-4B37-982E-82887E2DB94B}" presName="FiveNodes_1_text" presStyleLbl="node1" presStyleIdx="4" presStyleCnt="5">
        <dgm:presLayoutVars>
          <dgm:bulletEnabled val="1"/>
        </dgm:presLayoutVars>
      </dgm:prSet>
      <dgm:spPr/>
    </dgm:pt>
    <dgm:pt modelId="{1670B809-B30D-444F-B3BC-DAD3D989D60E}" type="pres">
      <dgm:prSet presAssocID="{859C7BE6-4CB8-4B37-982E-82887E2DB94B}" presName="FiveNodes_2_text" presStyleLbl="node1" presStyleIdx="4" presStyleCnt="5">
        <dgm:presLayoutVars>
          <dgm:bulletEnabled val="1"/>
        </dgm:presLayoutVars>
      </dgm:prSet>
      <dgm:spPr/>
    </dgm:pt>
    <dgm:pt modelId="{E105766F-6BEF-4CC5-BA1C-258138F96816}" type="pres">
      <dgm:prSet presAssocID="{859C7BE6-4CB8-4B37-982E-82887E2DB94B}" presName="FiveNodes_3_text" presStyleLbl="node1" presStyleIdx="4" presStyleCnt="5">
        <dgm:presLayoutVars>
          <dgm:bulletEnabled val="1"/>
        </dgm:presLayoutVars>
      </dgm:prSet>
      <dgm:spPr/>
    </dgm:pt>
    <dgm:pt modelId="{3AE649D3-83B7-44A8-A697-67DD2B689AFA}" type="pres">
      <dgm:prSet presAssocID="{859C7BE6-4CB8-4B37-982E-82887E2DB94B}" presName="FiveNodes_4_text" presStyleLbl="node1" presStyleIdx="4" presStyleCnt="5">
        <dgm:presLayoutVars>
          <dgm:bulletEnabled val="1"/>
        </dgm:presLayoutVars>
      </dgm:prSet>
      <dgm:spPr/>
    </dgm:pt>
    <dgm:pt modelId="{108676BD-276D-46A8-9286-1ADA08CDA9E3}" type="pres">
      <dgm:prSet presAssocID="{859C7BE6-4CB8-4B37-982E-82887E2DB94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6CE0F01-DFD9-4940-BCC1-8AC2A5DC2265}" type="presOf" srcId="{51C6F071-93AE-4514-931E-C51F5163384D}" destId="{8CA3B120-9514-4758-9024-2918BD63BAA0}" srcOrd="0" destOrd="0" presId="urn:microsoft.com/office/officeart/2005/8/layout/vProcess5"/>
    <dgm:cxn modelId="{8A579B1F-F4BA-4111-B820-DD6618313640}" type="presOf" srcId="{20109BA9-30B5-4FF1-B32C-C3474E1776BA}" destId="{91606F30-EA5B-44D4-A0B6-C6F5FFE5946B}" srcOrd="0" destOrd="0" presId="urn:microsoft.com/office/officeart/2005/8/layout/vProcess5"/>
    <dgm:cxn modelId="{C7452B2F-F3D9-42A7-B767-A794956B6229}" type="presOf" srcId="{BCEC646F-0AB9-4675-B912-1AF1AD336DC1}" destId="{25361755-0CEC-403E-BA20-F5D9DBA9C69E}" srcOrd="0" destOrd="0" presId="urn:microsoft.com/office/officeart/2005/8/layout/vProcess5"/>
    <dgm:cxn modelId="{1F202336-DBC1-4380-91BE-A0F9BC65DD49}" srcId="{859C7BE6-4CB8-4B37-982E-82887E2DB94B}" destId="{FB7BAE92-7113-4C8C-8519-98B3A62974CE}" srcOrd="4" destOrd="0" parTransId="{60AAC476-8B43-4EC4-B352-9FDB946EE8AC}" sibTransId="{EB219ED7-5617-4301-87E5-6E628DD526AC}"/>
    <dgm:cxn modelId="{145AF03F-D6CD-408C-9F5F-AE10B41C742C}" type="presOf" srcId="{BCEC646F-0AB9-4675-B912-1AF1AD336DC1}" destId="{3AE649D3-83B7-44A8-A697-67DD2B689AFA}" srcOrd="1" destOrd="0" presId="urn:microsoft.com/office/officeart/2005/8/layout/vProcess5"/>
    <dgm:cxn modelId="{A099755C-4A07-484A-9349-49C0662D1445}" type="presOf" srcId="{859C7BE6-4CB8-4B37-982E-82887E2DB94B}" destId="{E7423568-AB5F-410B-9D1C-0742C1511F7E}" srcOrd="0" destOrd="0" presId="urn:microsoft.com/office/officeart/2005/8/layout/vProcess5"/>
    <dgm:cxn modelId="{3EC1A944-B7C7-4A10-8A3C-D9E612619A43}" type="presOf" srcId="{42E5AE76-F05E-4E28-B94B-EB699C14A4FB}" destId="{8E7B3B92-D061-4758-8BAF-66408B56C307}" srcOrd="1" destOrd="0" presId="urn:microsoft.com/office/officeart/2005/8/layout/vProcess5"/>
    <dgm:cxn modelId="{E0D9544E-72F7-4B6A-A0D7-8B0CE9321D44}" srcId="{859C7BE6-4CB8-4B37-982E-82887E2DB94B}" destId="{BCEC646F-0AB9-4675-B912-1AF1AD336DC1}" srcOrd="3" destOrd="0" parTransId="{E4949248-7A3C-4A34-9354-2D47E18B7750}" sibTransId="{20109BA9-30B5-4FF1-B32C-C3474E1776BA}"/>
    <dgm:cxn modelId="{795E4C4F-BDF1-425C-8422-3BB338AF33C2}" type="presOf" srcId="{42E5AE76-F05E-4E28-B94B-EB699C14A4FB}" destId="{8FA2629B-0D31-43F2-B339-84DC536D7043}" srcOrd="0" destOrd="0" presId="urn:microsoft.com/office/officeart/2005/8/layout/vProcess5"/>
    <dgm:cxn modelId="{CCAD487E-F99F-4605-9EFD-BBEF5FB094A3}" type="presOf" srcId="{FB7BAE92-7113-4C8C-8519-98B3A62974CE}" destId="{108676BD-276D-46A8-9286-1ADA08CDA9E3}" srcOrd="1" destOrd="0" presId="urn:microsoft.com/office/officeart/2005/8/layout/vProcess5"/>
    <dgm:cxn modelId="{5813C182-5156-48DB-A698-EB8E277918F0}" type="presOf" srcId="{AB9AFE79-B20B-43E8-A38B-DAEE80572442}" destId="{E105766F-6BEF-4CC5-BA1C-258138F96816}" srcOrd="1" destOrd="0" presId="urn:microsoft.com/office/officeart/2005/8/layout/vProcess5"/>
    <dgm:cxn modelId="{77C43B87-CF46-4161-A58F-ABB245F401B4}" type="presOf" srcId="{E57F63B2-2656-4ADA-800A-89C38CFAB5D0}" destId="{F648C92B-EF27-47D5-8B29-E1378BAC9D57}" srcOrd="0" destOrd="0" presId="urn:microsoft.com/office/officeart/2005/8/layout/vProcess5"/>
    <dgm:cxn modelId="{3E5A22A2-3375-4237-98FD-2E2A50551B9F}" type="presOf" srcId="{9D4BDBC9-ADA2-4478-AE04-72E08A6E9C6B}" destId="{EC4978E9-B92B-4881-B970-7D24A94F4CAE}" srcOrd="0" destOrd="0" presId="urn:microsoft.com/office/officeart/2005/8/layout/vProcess5"/>
    <dgm:cxn modelId="{76CF16AC-A4F0-459F-809E-1125DFB8F111}" type="presOf" srcId="{DFF4EA1E-9BA5-46D8-A5C5-8F0C4173AB20}" destId="{B90DF933-663E-4158-A7B9-F9ED093789A2}" srcOrd="0" destOrd="0" presId="urn:microsoft.com/office/officeart/2005/8/layout/vProcess5"/>
    <dgm:cxn modelId="{0CDBE7C0-4617-46B4-9670-180C4B9FE9CC}" srcId="{859C7BE6-4CB8-4B37-982E-82887E2DB94B}" destId="{42E5AE76-F05E-4E28-B94B-EB699C14A4FB}" srcOrd="0" destOrd="0" parTransId="{9AFEC34D-CC8A-481E-A8BD-7B8ECD78DCD6}" sibTransId="{51C6F071-93AE-4514-931E-C51F5163384D}"/>
    <dgm:cxn modelId="{439F82E4-9EC5-417A-AA00-E6BBD5B25A89}" type="presOf" srcId="{AB9AFE79-B20B-43E8-A38B-DAEE80572442}" destId="{7F9FB7CE-4920-45CD-B7AC-D4CBEA3C81A4}" srcOrd="0" destOrd="0" presId="urn:microsoft.com/office/officeart/2005/8/layout/vProcess5"/>
    <dgm:cxn modelId="{E3BC7CE8-EB0D-4EF1-8581-B2BC9A6C0EEC}" srcId="{859C7BE6-4CB8-4B37-982E-82887E2DB94B}" destId="{AB9AFE79-B20B-43E8-A38B-DAEE80572442}" srcOrd="2" destOrd="0" parTransId="{BE77D9E5-3E0D-460D-83A3-E09ECAA8F140}" sibTransId="{E57F63B2-2656-4ADA-800A-89C38CFAB5D0}"/>
    <dgm:cxn modelId="{E62246EA-6D2E-4C21-BCC9-B06B3F48251E}" type="presOf" srcId="{9D4BDBC9-ADA2-4478-AE04-72E08A6E9C6B}" destId="{1670B809-B30D-444F-B3BC-DAD3D989D60E}" srcOrd="1" destOrd="0" presId="urn:microsoft.com/office/officeart/2005/8/layout/vProcess5"/>
    <dgm:cxn modelId="{F8A9D7D1-91A0-4ECE-959F-56C396407817}" type="presOf" srcId="{FB7BAE92-7113-4C8C-8519-98B3A62974CE}" destId="{7CA8801A-F23D-47C1-84B9-53BBD1C07122}" srcOrd="0" destOrd="0" presId="urn:microsoft.com/office/officeart/2005/8/layout/vProcess5"/>
    <dgm:cxn modelId="{D44701DC-5CC1-46E4-95CC-82841CD091AE}" srcId="{859C7BE6-4CB8-4B37-982E-82887E2DB94B}" destId="{9D4BDBC9-ADA2-4478-AE04-72E08A6E9C6B}" srcOrd="1" destOrd="0" parTransId="{852C30D7-6373-4336-BCFA-97D1102199A5}" sibTransId="{DFF4EA1E-9BA5-46D8-A5C5-8F0C4173AB20}"/>
    <dgm:cxn modelId="{213D9AA0-B8A4-4A23-9E68-D2958DC45729}" type="presParOf" srcId="{E7423568-AB5F-410B-9D1C-0742C1511F7E}" destId="{609AAF3C-D178-440B-8979-4CC00660CE0F}" srcOrd="0" destOrd="0" presId="urn:microsoft.com/office/officeart/2005/8/layout/vProcess5"/>
    <dgm:cxn modelId="{5843DEA1-E350-413A-9A92-F78B09844726}" type="presParOf" srcId="{E7423568-AB5F-410B-9D1C-0742C1511F7E}" destId="{8FA2629B-0D31-43F2-B339-84DC536D7043}" srcOrd="1" destOrd="0" presId="urn:microsoft.com/office/officeart/2005/8/layout/vProcess5"/>
    <dgm:cxn modelId="{E2B92366-28D7-4EC6-AE03-211CDB9DE3E5}" type="presParOf" srcId="{E7423568-AB5F-410B-9D1C-0742C1511F7E}" destId="{EC4978E9-B92B-4881-B970-7D24A94F4CAE}" srcOrd="2" destOrd="0" presId="urn:microsoft.com/office/officeart/2005/8/layout/vProcess5"/>
    <dgm:cxn modelId="{F78B0BF4-7C70-490A-9413-6A9291622205}" type="presParOf" srcId="{E7423568-AB5F-410B-9D1C-0742C1511F7E}" destId="{7F9FB7CE-4920-45CD-B7AC-D4CBEA3C81A4}" srcOrd="3" destOrd="0" presId="urn:microsoft.com/office/officeart/2005/8/layout/vProcess5"/>
    <dgm:cxn modelId="{EB2FD366-1438-42C9-BC32-8A90383C23D8}" type="presParOf" srcId="{E7423568-AB5F-410B-9D1C-0742C1511F7E}" destId="{25361755-0CEC-403E-BA20-F5D9DBA9C69E}" srcOrd="4" destOrd="0" presId="urn:microsoft.com/office/officeart/2005/8/layout/vProcess5"/>
    <dgm:cxn modelId="{73251129-D531-4E3C-8E86-E9C26784AF97}" type="presParOf" srcId="{E7423568-AB5F-410B-9D1C-0742C1511F7E}" destId="{7CA8801A-F23D-47C1-84B9-53BBD1C07122}" srcOrd="5" destOrd="0" presId="urn:microsoft.com/office/officeart/2005/8/layout/vProcess5"/>
    <dgm:cxn modelId="{C12D1681-372D-4C33-AA33-B9011A205817}" type="presParOf" srcId="{E7423568-AB5F-410B-9D1C-0742C1511F7E}" destId="{8CA3B120-9514-4758-9024-2918BD63BAA0}" srcOrd="6" destOrd="0" presId="urn:microsoft.com/office/officeart/2005/8/layout/vProcess5"/>
    <dgm:cxn modelId="{BCCC6CAA-0256-48D4-9C72-6E6CCBAAFD82}" type="presParOf" srcId="{E7423568-AB5F-410B-9D1C-0742C1511F7E}" destId="{B90DF933-663E-4158-A7B9-F9ED093789A2}" srcOrd="7" destOrd="0" presId="urn:microsoft.com/office/officeart/2005/8/layout/vProcess5"/>
    <dgm:cxn modelId="{A9B908FA-0C48-4456-84BC-1BC0FFC3DE1F}" type="presParOf" srcId="{E7423568-AB5F-410B-9D1C-0742C1511F7E}" destId="{F648C92B-EF27-47D5-8B29-E1378BAC9D57}" srcOrd="8" destOrd="0" presId="urn:microsoft.com/office/officeart/2005/8/layout/vProcess5"/>
    <dgm:cxn modelId="{80D307E3-D1D7-44A2-ADC2-B5D09B3FB974}" type="presParOf" srcId="{E7423568-AB5F-410B-9D1C-0742C1511F7E}" destId="{91606F30-EA5B-44D4-A0B6-C6F5FFE5946B}" srcOrd="9" destOrd="0" presId="urn:microsoft.com/office/officeart/2005/8/layout/vProcess5"/>
    <dgm:cxn modelId="{E3AC2170-5DDC-47E0-BCB3-EF0C66A45855}" type="presParOf" srcId="{E7423568-AB5F-410B-9D1C-0742C1511F7E}" destId="{8E7B3B92-D061-4758-8BAF-66408B56C307}" srcOrd="10" destOrd="0" presId="urn:microsoft.com/office/officeart/2005/8/layout/vProcess5"/>
    <dgm:cxn modelId="{C7B7DBD3-69F1-450F-9F8B-9316F5349055}" type="presParOf" srcId="{E7423568-AB5F-410B-9D1C-0742C1511F7E}" destId="{1670B809-B30D-444F-B3BC-DAD3D989D60E}" srcOrd="11" destOrd="0" presId="urn:microsoft.com/office/officeart/2005/8/layout/vProcess5"/>
    <dgm:cxn modelId="{CDD7B46A-4124-492F-A752-0FE0007ECCF0}" type="presParOf" srcId="{E7423568-AB5F-410B-9D1C-0742C1511F7E}" destId="{E105766F-6BEF-4CC5-BA1C-258138F96816}" srcOrd="12" destOrd="0" presId="urn:microsoft.com/office/officeart/2005/8/layout/vProcess5"/>
    <dgm:cxn modelId="{5EBA9BA1-55D2-4F70-AB84-D793F340309E}" type="presParOf" srcId="{E7423568-AB5F-410B-9D1C-0742C1511F7E}" destId="{3AE649D3-83B7-44A8-A697-67DD2B689AFA}" srcOrd="13" destOrd="0" presId="urn:microsoft.com/office/officeart/2005/8/layout/vProcess5"/>
    <dgm:cxn modelId="{31E43443-406B-476D-82E7-52CB272DE4FB}" type="presParOf" srcId="{E7423568-AB5F-410B-9D1C-0742C1511F7E}" destId="{108676BD-276D-46A8-9286-1ADA08CDA9E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629B-0D31-43F2-B339-84DC536D7043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Failure occurs randomly  using Weibull Distribution</a:t>
          </a:r>
          <a:endParaRPr lang="en-US" sz="2000" kern="1200"/>
        </a:p>
      </dsp:txBody>
      <dsp:txXfrm>
        <a:off x="22940" y="22940"/>
        <a:ext cx="7160195" cy="737360"/>
      </dsp:txXfrm>
    </dsp:sp>
    <dsp:sp modelId="{EC4978E9-B92B-4881-B970-7D24A94F4CAE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Renewal and Repair shops use M/M/r/infinity and M/M/q/infinity</a:t>
          </a:r>
          <a:endParaRPr lang="en-US" sz="2000" kern="1200"/>
        </a:p>
      </dsp:txBody>
      <dsp:txXfrm>
        <a:off x="627587" y="914964"/>
        <a:ext cx="6937378" cy="737360"/>
      </dsp:txXfrm>
    </dsp:sp>
    <dsp:sp modelId="{7F9FB7CE-4920-45CD-B7AC-D4CBEA3C81A4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There are one part type</a:t>
          </a:r>
          <a:endParaRPr lang="en-US" sz="2000" kern="1200"/>
        </a:p>
      </dsp:txBody>
      <dsp:txXfrm>
        <a:off x="1232233" y="1806988"/>
        <a:ext cx="6937378" cy="737360"/>
      </dsp:txXfrm>
    </dsp:sp>
    <dsp:sp modelId="{25361755-0CEC-403E-BA20-F5D9DBA9C69E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Number of system N=1 and fleet Size m=50 </a:t>
          </a:r>
          <a:endParaRPr lang="en-US" sz="2000" kern="1200" dirty="0"/>
        </a:p>
      </dsp:txBody>
      <dsp:txXfrm>
        <a:off x="1836880" y="2699012"/>
        <a:ext cx="6937378" cy="737360"/>
      </dsp:txXfrm>
    </dsp:sp>
    <dsp:sp modelId="{7CA8801A-F23D-47C1-84B9-53BBD1C07122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Parts are replaceable (Line Replacement Units)</a:t>
          </a:r>
          <a:endParaRPr lang="en-US" sz="2000" kern="1200"/>
        </a:p>
      </dsp:txBody>
      <dsp:txXfrm>
        <a:off x="2441527" y="3591037"/>
        <a:ext cx="6937378" cy="737360"/>
      </dsp:txXfrm>
    </dsp:sp>
    <dsp:sp modelId="{8CA3B120-9514-4758-9024-2918BD63BAA0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B90DF933-663E-4158-A7B9-F9ED093789A2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F648C92B-EF27-47D5-8B29-E1378BAC9D57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91606F30-EA5B-44D4-A0B6-C6F5FFE5946B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0573-1323-8048-C198-C739F16A1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9E8C-8F56-EB16-FA0D-ABE816E35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32F9-D804-D361-3FE5-04023422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2435-2914-260D-494F-126EB422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7D70B-9101-58F5-394E-A10852C9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A9EE-2C94-7BAD-BA89-7E158F5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028F9-4E62-D616-978B-23D48359B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1A94-E2F6-8B62-6FD8-8C0B2ED9D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853A-BFE1-1DF9-4B10-27974B5E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15FB-61F9-C0A3-055D-692D5E8E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2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5B2947-7DB6-F1D3-E027-AAB34AA44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59E5B-EDA9-0513-9B90-1FDF18103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2067B-0A7B-A007-0B8A-EBB82043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7DF3-F6B1-F94D-F5D6-1E06D834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EC2F-B073-C83F-C07C-995EE127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7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6E42-38B8-A16D-8725-9300C824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71BF-762A-7DF6-C585-27E78DE6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26ECB-AF89-47C4-B491-9FED2E7B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7CD-2530-7093-2B29-4BC38BDE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A09B-443A-DA44-0975-66FD0565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6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C11D-2222-6BB0-6995-AD0AE553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2A78-F752-DBCD-F2E1-DDA5114AA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1654-70A6-96DF-A962-3C1B38CB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EE36-BF47-E13C-6EE9-05ACA453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4064-0A21-B40E-BB9E-92B2EF30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91C0-A94F-730B-5F29-3569592E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E713-5AB0-FFFF-85DA-83304F258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289E2-88E6-477A-578F-150944701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2C05D-6205-98BA-CC6A-FBE03119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16F52-3EFD-A7A5-2829-45A21E20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5902A-712D-27A2-3C7F-E23A4950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5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466C-8DAD-D01C-DFA3-7906F72D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3D133-F7FE-BD64-78F4-96AF041C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92442-E18C-8A18-29E3-ECF3E590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4823F-53C4-5718-639B-80F7AB865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78B8F-856D-A4CC-9B89-661EE7DC5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1905-E57A-BA06-B3E8-4EF71E8C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24B19-99AB-7422-64BE-21BE3837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DE1EB-5236-64B5-B96E-570DD1C2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6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54FE-43F0-94BD-B443-F738776F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69957-901C-7E26-6A50-9CF4296B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F8945-7054-891E-4E86-F2089219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9F1A2-16BE-3B36-DDA0-582B64D8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6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86314-9A2B-3159-2498-6A88B969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F174-887D-5956-E36D-D8DDE35B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A92C1-F944-BCAE-D47B-D6AB57C8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9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5258-46DA-AEC0-805C-BA5B2DB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9A87-C2FD-103D-7FDE-1052D725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1EB88-BCC9-FF2C-31E8-A5AE32560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C420B-5953-894C-9325-32E4F309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2D03E-AACE-A674-977E-A1E3C5C6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5DCA2-90C8-0905-1E35-D4DB6973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5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446D-3440-DB1B-741D-2E0A5D20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8AA29-4263-F890-2632-7B16DF508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E540F-9341-E0E3-4F66-D45236B94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6EEBB-3910-0DD0-D3A4-CEC7C4E9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2B0FD-B968-6CC2-DE71-2D4CFF65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2D23-B208-C4B0-AD65-7F42EFDA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6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B43A2-0E16-3C77-894D-AAFC6442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2ADE1-2EDE-5F66-1FF3-B7684DC8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121C-F097-5720-787F-2EE6E1F83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8204AC-9221-46C7-A60F-F3B7905942F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13F9A-10E7-7D07-4B91-543C52C1F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1F92-CCED-2D15-3762-F6F1069D3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25872-8813-44FA-80F7-D53ACD137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1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6F6B3-E9CE-796B-0870-887D219D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29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EAFCD-050D-F6AC-53AC-92C15802D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3048"/>
            <a:ext cx="12192001" cy="1547446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en-US" sz="5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Objective Optimization of Redundancy, Maintenance and Spare Parts Under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DEB7-DF92-6532-713A-2B605161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87568"/>
            <a:ext cx="12191999" cy="1770432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Ahsanul Abedin</a:t>
            </a: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A05376945</a:t>
            </a:r>
          </a:p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Dr. Clara Novoa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E20C0-A0B8-E25F-8197-20DD9866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5405120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5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97D09-43E6-2833-B33B-A7B99E3D69EC}"/>
              </a:ext>
            </a:extLst>
          </p:cNvPr>
          <p:cNvSpPr txBox="1"/>
          <p:nvPr/>
        </p:nvSpPr>
        <p:spPr>
          <a:xfrm>
            <a:off x="2773344" y="191460"/>
            <a:ext cx="9217689" cy="1888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487E3-9F77-2AEB-F732-A69D527490D0}"/>
                  </a:ext>
                </a:extLst>
              </p:cNvPr>
              <p:cNvSpPr txBox="1"/>
              <p:nvPr/>
            </p:nvSpPr>
            <p:spPr>
              <a:xfrm>
                <a:off x="1704771" y="1427831"/>
                <a:ext cx="7487867" cy="1843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Objective 1: Minimize Total Cost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 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24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𝒐𝒑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487E3-9F77-2AEB-F732-A69D5274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71" y="1427831"/>
                <a:ext cx="7487867" cy="1843005"/>
              </a:xfrm>
              <a:prstGeom prst="rect">
                <a:avLst/>
              </a:prstGeom>
              <a:blipFill>
                <a:blip r:embed="rId2"/>
                <a:stretch>
                  <a:fillRect l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1A1BEE-D339-ED50-F33A-A78DC32586C1}"/>
                  </a:ext>
                </a:extLst>
              </p:cNvPr>
              <p:cNvSpPr txBox="1"/>
              <p:nvPr/>
            </p:nvSpPr>
            <p:spPr>
              <a:xfrm>
                <a:off x="1722377" y="3658499"/>
                <a:ext cx="7433198" cy="285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Objective 2: Maximize System Reliability</a:t>
                </a: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pl-PL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pl-PL" sz="2400" b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pl-PL" sz="2400" b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pl-PL" sz="2400" b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pl-PL" sz="2400" b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lim>
                          </m:limLow>
                          <m:r>
                            <a:rPr lang="pl-PL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 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  <m:r>
                                <a:rPr lang="pl-PL" sz="2400" b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sub>
                            <m:sup>
                              <m:r>
                                <a:rPr lang="pl-PL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  <m:r>
                            <a:rPr lang="pl-PL" sz="24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pl-PL" sz="2400" b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1A1BEE-D339-ED50-F33A-A78DC325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377" y="3658499"/>
                <a:ext cx="7433198" cy="2853730"/>
              </a:xfrm>
              <a:prstGeom prst="rect">
                <a:avLst/>
              </a:prstGeom>
              <a:blipFill>
                <a:blip r:embed="rId3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F365A-647C-BE6B-E808-39D7CE1DB1B2}"/>
              </a:ext>
            </a:extLst>
          </p:cNvPr>
          <p:cNvSpPr txBox="1"/>
          <p:nvPr/>
        </p:nvSpPr>
        <p:spPr>
          <a:xfrm>
            <a:off x="583352" y="4061091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F30EB-300C-2600-8958-FE316758A858}"/>
                  </a:ext>
                </a:extLst>
              </p:cNvPr>
              <p:cNvSpPr txBox="1"/>
              <p:nvPr/>
            </p:nvSpPr>
            <p:spPr>
              <a:xfrm>
                <a:off x="5150529" y="377627"/>
                <a:ext cx="7041471" cy="5993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</m:sup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𝒅𝒕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</m:sup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𝒅𝒕</m:t>
                              </m:r>
                            </m:e>
                          </m:nary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𝝁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𝝁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den>
                      </m:f>
                      <m:r>
                        <a:rPr lang="en-US" b="1" i="1" kern="120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1" i="1" kern="120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120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kern="120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sz="4000" b="1" kern="1200" dirty="0">
                  <a:solidFill>
                    <a:schemeClr val="tx2"/>
                  </a:solidFill>
                  <a:effectLst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F30EB-300C-2600-8958-FE316758A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29" y="377627"/>
                <a:ext cx="7041471" cy="599327"/>
              </a:xfrm>
              <a:prstGeom prst="rect">
                <a:avLst/>
              </a:prstGeom>
              <a:blipFill>
                <a:blip r:embed="rId2"/>
                <a:stretch>
                  <a:fillRect t="-24490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9AA82486-0DC2-4C3D-D6C3-1CEC8F84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765" y="2013624"/>
            <a:ext cx="2153565" cy="215356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382E7F-8F38-1427-F49D-DA66CE12FD4D}"/>
                  </a:ext>
                </a:extLst>
              </p:cNvPr>
              <p:cNvSpPr txBox="1"/>
              <p:nvPr/>
            </p:nvSpPr>
            <p:spPr>
              <a:xfrm>
                <a:off x="5060816" y="1177205"/>
                <a:ext cx="6833680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800" b="1" i="0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b="0" i="0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availability</m:t>
                      </m:r>
                      <m:r>
                        <a:rPr lang="en-US" sz="1800" b="1" i="0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1" i="1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𝐌𝐓𝐁𝐑</m:t>
                          </m:r>
                        </m:num>
                        <m:den>
                          <m:r>
                            <a:rPr lang="en-US" sz="1800" b="1" i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𝐌𝐓𝐁𝐑</m:t>
                          </m:r>
                          <m:r>
                            <a:rPr lang="en-US" sz="1800" b="1" i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𝐌𝐃𝐓</m:t>
                          </m:r>
                        </m:den>
                      </m:f>
                    </m:oMath>
                  </m:oMathPara>
                </a14:m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382E7F-8F38-1427-F49D-DA66CE12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16" y="1177205"/>
                <a:ext cx="6833680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B42C5-0761-CEBD-78B6-42FEB6F72F32}"/>
                  </a:ext>
                </a:extLst>
              </p:cNvPr>
              <p:cNvSpPr txBox="1"/>
              <p:nvPr/>
            </p:nvSpPr>
            <p:spPr>
              <a:xfrm>
                <a:off x="5274823" y="1838642"/>
                <a:ext cx="6833680" cy="4826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𝝉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𝜽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bar>
                            <m:barPr>
                              <m:pos m:val="top"/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ba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𝑴𝑻𝑩𝑭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bar>
                            <m:barPr>
                              <m:pos m:val="top"/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</m:ba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den>
                          </m:f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𝜷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             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p>
                          </m:sSub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Traffic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itensity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rate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renewal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server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p>
                          </m:sSub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Traffic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itensity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rate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repair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server</m:t>
                      </m:r>
                      <m:r>
                        <a:rPr lang="en-US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sz="1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maximum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parts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system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      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1800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 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B42C5-0761-CEBD-78B6-42FEB6F7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23" y="1838642"/>
                <a:ext cx="6833680" cy="4826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33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C72386-1A8B-0A94-5705-E2FEE80447F4}"/>
              </a:ext>
            </a:extLst>
          </p:cNvPr>
          <p:cNvSpPr txBox="1"/>
          <p:nvPr/>
        </p:nvSpPr>
        <p:spPr>
          <a:xfrm>
            <a:off x="446608" y="308475"/>
            <a:ext cx="593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B1104-D52F-3A3F-ECEF-C8BF00342B34}"/>
              </a:ext>
            </a:extLst>
          </p:cNvPr>
          <p:cNvSpPr txBox="1"/>
          <p:nvPr/>
        </p:nvSpPr>
        <p:spPr>
          <a:xfrm>
            <a:off x="460544" y="1230132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Phase1: (Design)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3A6D32-EC6E-B0B7-BF25-EB1F4F19E66D}"/>
                  </a:ext>
                </a:extLst>
              </p:cNvPr>
              <p:cNvSpPr txBox="1"/>
              <p:nvPr/>
            </p:nvSpPr>
            <p:spPr>
              <a:xfrm>
                <a:off x="1879600" y="1539240"/>
                <a:ext cx="6606809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𝐌𝐢𝐧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 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lim>
                          </m:limLow>
                          <m:r>
                            <a:rPr lang="pl-PL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 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  <m:r>
                                <a:rPr lang="pl-PL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sub>
                            <m:sup>
                              <m:r>
                                <a:rPr lang="pl-PL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  <m:r>
                            <a:rPr lang="pl-PL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pl-PL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3A6D32-EC6E-B0B7-BF25-EB1F4F19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0" y="1539240"/>
                <a:ext cx="6606809" cy="1168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BE727-CA35-FFA7-56C2-271D2EC2C937}"/>
                  </a:ext>
                </a:extLst>
              </p:cNvPr>
              <p:cNvSpPr txBox="1"/>
              <p:nvPr/>
            </p:nvSpPr>
            <p:spPr>
              <a:xfrm>
                <a:off x="-772160" y="3056225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𝝉</m:t>
                      </m:r>
                      <m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bar>
                        <m:barPr>
                          <m:pos m:val="top"/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𝑻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BE727-CA35-FFA7-56C2-271D2EC2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2160" y="3056225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74E7FB4-029C-45D8-2E00-9CB9F87C4844}"/>
              </a:ext>
            </a:extLst>
          </p:cNvPr>
          <p:cNvSpPr txBox="1"/>
          <p:nvPr/>
        </p:nvSpPr>
        <p:spPr>
          <a:xfrm>
            <a:off x="731520" y="2702560"/>
            <a:ext cx="119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4D7AD8-8A82-0C35-FAEF-0D1247376265}"/>
                  </a:ext>
                </a:extLst>
              </p:cNvPr>
              <p:cNvSpPr txBox="1"/>
              <p:nvPr/>
            </p:nvSpPr>
            <p:spPr>
              <a:xfrm>
                <a:off x="789940" y="3342767"/>
                <a:ext cx="6456680" cy="76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sz="1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maximum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parts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system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4D7AD8-8A82-0C35-FAEF-0D1247376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40" y="3342767"/>
                <a:ext cx="6456680" cy="76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2549E-9008-432C-EB7A-C942FBF92EAB}"/>
                  </a:ext>
                </a:extLst>
              </p:cNvPr>
              <p:cNvSpPr txBox="1"/>
              <p:nvPr/>
            </p:nvSpPr>
            <p:spPr>
              <a:xfrm>
                <a:off x="-845820" y="4107934"/>
                <a:ext cx="645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2549E-9008-432C-EB7A-C942FBF92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5820" y="4107934"/>
                <a:ext cx="645668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F58D60-C367-C38C-E98D-CC0B8F6925A7}"/>
              </a:ext>
            </a:extLst>
          </p:cNvPr>
          <p:cNvSpPr txBox="1"/>
          <p:nvPr/>
        </p:nvSpPr>
        <p:spPr>
          <a:xfrm>
            <a:off x="843280" y="4744720"/>
            <a:ext cx="187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="1" baseline="-25000" dirty="0"/>
              <a:t>1</a:t>
            </a:r>
            <a:r>
              <a:rPr lang="en-US" b="1" dirty="0"/>
              <a:t> =1</a:t>
            </a:r>
            <a:br>
              <a:rPr lang="en-US" b="1" dirty="0"/>
            </a:br>
            <a:r>
              <a:rPr lang="en-US" b="1" dirty="0"/>
              <a:t>w</a:t>
            </a:r>
            <a:r>
              <a:rPr lang="en-US" b="1" baseline="-25000" dirty="0"/>
              <a:t>2</a:t>
            </a:r>
            <a:r>
              <a:rPr lang="en-US" b="1" dirty="0"/>
              <a:t> =10</a:t>
            </a:r>
            <a:r>
              <a:rPr lang="en-US" b="1" baseline="30000" dirty="0"/>
              <a:t>6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54990DC-5510-D45E-CAD2-429B988E1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48108"/>
              </p:ext>
            </p:extLst>
          </p:nvPr>
        </p:nvGraphicFramePr>
        <p:xfrm>
          <a:off x="7569200" y="3599498"/>
          <a:ext cx="4297680" cy="2994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4726">
                  <a:extLst>
                    <a:ext uri="{9D8B030D-6E8A-4147-A177-3AD203B41FA5}">
                      <a16:colId xmlns:a16="http://schemas.microsoft.com/office/drawing/2014/main" val="3324787075"/>
                    </a:ext>
                  </a:extLst>
                </a:gridCol>
                <a:gridCol w="1652954">
                  <a:extLst>
                    <a:ext uri="{9D8B030D-6E8A-4147-A177-3AD203B41FA5}">
                      <a16:colId xmlns:a16="http://schemas.microsoft.com/office/drawing/2014/main" val="551644463"/>
                    </a:ext>
                  </a:extLst>
                </a:gridCol>
              </a:tblGrid>
              <a:tr h="374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✅ Optimal Solution: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789195"/>
                  </a:ext>
                </a:extLst>
              </a:tr>
              <a:tr h="374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x   =                   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5563898"/>
                  </a:ext>
                </a:extLst>
              </a:tr>
              <a:tr h="374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Tau = 3.1255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4948227"/>
                  </a:ext>
                </a:extLst>
              </a:tr>
              <a:tr h="374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Investment Cost              123025.00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06870"/>
                  </a:ext>
                </a:extLst>
              </a:tr>
              <a:tr h="374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Reliability (optimistic)      0.999999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340460"/>
                  </a:ext>
                </a:extLst>
              </a:tr>
              <a:tr h="374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Reliability (</a:t>
                      </a:r>
                      <a:r>
                        <a:rPr lang="en-US" sz="1800" b="1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most_likely</a:t>
                      </a:r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      0.997013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326925"/>
                  </a:ext>
                </a:extLst>
              </a:tr>
              <a:tr h="374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Reliability (pessimistic)      0.292780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97153"/>
                  </a:ext>
                </a:extLst>
              </a:tr>
              <a:tr h="374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Expected Reliability   0.927187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909369"/>
                  </a:ext>
                </a:extLst>
              </a:tr>
            </a:tbl>
          </a:graphicData>
        </a:graphic>
      </p:graphicFrame>
      <p:sp>
        <p:nvSpPr>
          <p:cNvPr id="20" name="Rectangle 4">
            <a:extLst>
              <a:ext uri="{FF2B5EF4-FFF2-40B4-BE49-F238E27FC236}">
                <a16:creationId xmlns:a16="http://schemas.microsoft.com/office/drawing/2014/main" id="{0B713DE9-7DDE-E94A-6B23-6E31D57E7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360" y="2726919"/>
            <a:ext cx="398272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Variable types: 444 continuous, 21 integer (20 binary)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E5835-1B51-6C4D-D639-30BD8F1A0F1B}"/>
              </a:ext>
            </a:extLst>
          </p:cNvPr>
          <p:cNvSpPr txBox="1"/>
          <p:nvPr/>
        </p:nvSpPr>
        <p:spPr>
          <a:xfrm>
            <a:off x="7487920" y="2956560"/>
            <a:ext cx="16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Using Gurobi:</a:t>
            </a:r>
          </a:p>
        </p:txBody>
      </p:sp>
    </p:spTree>
    <p:extLst>
      <p:ext uri="{BB962C8B-B14F-4D97-AF65-F5344CB8AC3E}">
        <p14:creationId xmlns:p14="http://schemas.microsoft.com/office/powerpoint/2010/main" val="193873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B0E07-C5FC-7064-9B14-DF69213D0E15}"/>
              </a:ext>
            </a:extLst>
          </p:cNvPr>
          <p:cNvSpPr txBox="1"/>
          <p:nvPr/>
        </p:nvSpPr>
        <p:spPr>
          <a:xfrm>
            <a:off x="446608" y="308475"/>
            <a:ext cx="593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FF572-ABEA-6C01-C3CF-EB0DE5E8E738}"/>
              </a:ext>
            </a:extLst>
          </p:cNvPr>
          <p:cNvSpPr txBox="1"/>
          <p:nvPr/>
        </p:nvSpPr>
        <p:spPr>
          <a:xfrm>
            <a:off x="495269" y="1218557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Phase2: (Operational)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31C531-C007-1602-C6C7-B33C3FE06A6B}"/>
                  </a:ext>
                </a:extLst>
              </p:cNvPr>
              <p:cNvSpPr txBox="1"/>
              <p:nvPr/>
            </p:nvSpPr>
            <p:spPr>
              <a:xfrm>
                <a:off x="1287684" y="1695467"/>
                <a:ext cx="6094070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𝒎𝒊𝒏</m:t>
                          </m:r>
                        </m:e>
                        <m:lim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</m:lim>
                      </m:limLow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 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𝒔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</m:nary>
                      <m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𝒐𝒑</m:t>
                          </m:r>
                        </m:sub>
                      </m:sSub>
                      <m:d>
                        <m:d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800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31C531-C007-1602-C6C7-B33C3FE06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684" y="1695467"/>
                <a:ext cx="6094070" cy="764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511356-C929-0C43-168C-51744538409B}"/>
              </a:ext>
            </a:extLst>
          </p:cNvPr>
          <p:cNvSpPr txBox="1"/>
          <p:nvPr/>
        </p:nvSpPr>
        <p:spPr>
          <a:xfrm>
            <a:off x="743674" y="293471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387B47-AF3A-45ED-0C36-4ABEC7EDDDD1}"/>
                  </a:ext>
                </a:extLst>
              </p:cNvPr>
              <p:cNvSpPr txBox="1"/>
              <p:nvPr/>
            </p:nvSpPr>
            <p:spPr>
              <a:xfrm>
                <a:off x="-1108276" y="3382308"/>
                <a:ext cx="60940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𝝉</m:t>
                      </m:r>
                      <m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 </m:t>
                      </m:r>
                      <m:bar>
                        <m:barPr>
                          <m:pos m:val="top"/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𝑻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387B47-AF3A-45ED-0C36-4ABEC7ED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8276" y="3382308"/>
                <a:ext cx="6094070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DC2CA-CF1D-1BCA-8D78-8849BB0C2D2A}"/>
                  </a:ext>
                </a:extLst>
              </p:cNvPr>
              <p:cNvSpPr txBox="1"/>
              <p:nvPr/>
            </p:nvSpPr>
            <p:spPr>
              <a:xfrm>
                <a:off x="130215" y="3764665"/>
                <a:ext cx="6580206" cy="211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             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p>
                          </m:sSub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Traffic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itensity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rate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renewal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server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p>
                          </m:sSub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Traffic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itensity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rate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repair</m:t>
                      </m:r>
                      <m: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server</m:t>
                      </m:r>
                      <m:r>
                        <a:rPr lang="en-US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   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 </m:t>
                          </m:r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DC2CA-CF1D-1BCA-8D78-8849BB0C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15" y="3764665"/>
                <a:ext cx="6580206" cy="2114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EA637D-4C79-0111-9237-D1A87C2DE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20016"/>
              </p:ext>
            </p:extLst>
          </p:nvPr>
        </p:nvGraphicFramePr>
        <p:xfrm>
          <a:off x="6284067" y="2918118"/>
          <a:ext cx="56809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17">
                  <a:extLst>
                    <a:ext uri="{9D8B030D-6E8A-4147-A177-3AD203B41FA5}">
                      <a16:colId xmlns:a16="http://schemas.microsoft.com/office/drawing/2014/main" val="2656252163"/>
                    </a:ext>
                  </a:extLst>
                </a:gridCol>
                <a:gridCol w="1439379">
                  <a:extLst>
                    <a:ext uri="{9D8B030D-6E8A-4147-A177-3AD203B41FA5}">
                      <a16:colId xmlns:a16="http://schemas.microsoft.com/office/drawing/2014/main" val="2391371108"/>
                    </a:ext>
                  </a:extLst>
                </a:gridCol>
                <a:gridCol w="1439379">
                  <a:extLst>
                    <a:ext uri="{9D8B030D-6E8A-4147-A177-3AD203B41FA5}">
                      <a16:colId xmlns:a16="http://schemas.microsoft.com/office/drawing/2014/main" val="3816849956"/>
                    </a:ext>
                  </a:extLst>
                </a:gridCol>
                <a:gridCol w="1439379">
                  <a:extLst>
                    <a:ext uri="{9D8B030D-6E8A-4147-A177-3AD203B41FA5}">
                      <a16:colId xmlns:a16="http://schemas.microsoft.com/office/drawing/2014/main" val="3288969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Most-Likely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Pessimistic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80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4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787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7C74B5-399B-0482-E642-925084EB02F4}"/>
              </a:ext>
            </a:extLst>
          </p:cNvPr>
          <p:cNvSpPr txBox="1"/>
          <p:nvPr/>
        </p:nvSpPr>
        <p:spPr>
          <a:xfrm>
            <a:off x="6245157" y="4844374"/>
            <a:ext cx="347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Operational Cost: </a:t>
            </a:r>
            <a:r>
              <a:rPr lang="en-US" dirty="0">
                <a:highlight>
                  <a:srgbClr val="FFFF00"/>
                </a:highlight>
              </a:rPr>
              <a:t>137290 $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B890171-3C29-B9E8-2EA5-00F400AF7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522" y="2455309"/>
            <a:ext cx="5126477" cy="353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Using Gurobi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Variable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types: 25222 continuous, 129 integer (123 binary)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3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D86D687F-CE2E-397B-64E4-48BB5D5E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1838847"/>
            <a:ext cx="4764903" cy="356176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2685A-BC75-DD7E-57F8-DBCC69448E9D}"/>
              </a:ext>
            </a:extLst>
          </p:cNvPr>
          <p:cNvSpPr txBox="1"/>
          <p:nvPr/>
        </p:nvSpPr>
        <p:spPr>
          <a:xfrm>
            <a:off x="1969477" y="49236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Sensitivity</a:t>
            </a:r>
            <a:r>
              <a:rPr lang="en-US" dirty="0"/>
              <a:t> </a:t>
            </a:r>
          </a:p>
        </p:txBody>
      </p:sp>
      <p:pic>
        <p:nvPicPr>
          <p:cNvPr id="6" name="Picture 5" descr="A graph with a green line&#10;&#10;AI-generated content may be incorrect.">
            <a:extLst>
              <a:ext uri="{FF2B5EF4-FFF2-40B4-BE49-F238E27FC236}">
                <a16:creationId xmlns:a16="http://schemas.microsoft.com/office/drawing/2014/main" id="{332CA4B9-F94F-747C-38F0-F363AF2A5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04" y="1852230"/>
            <a:ext cx="4826516" cy="36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BB96BA2-81DA-5A3B-415C-F67FFA26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84" y="734562"/>
            <a:ext cx="7214631" cy="53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ank You Lettering">
            <a:extLst>
              <a:ext uri="{FF2B5EF4-FFF2-40B4-BE49-F238E27FC236}">
                <a16:creationId xmlns:a16="http://schemas.microsoft.com/office/drawing/2014/main" id="{48B17A7D-4DDC-3145-E05B-7D8E9898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629" y="1057956"/>
            <a:ext cx="6963821" cy="49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2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s Automated Test Equipment? | Microcontroller Tutorials">
            <a:extLst>
              <a:ext uri="{FF2B5EF4-FFF2-40B4-BE49-F238E27FC236}">
                <a16:creationId xmlns:a16="http://schemas.microsoft.com/office/drawing/2014/main" id="{CC5E4E55-3158-4E06-9537-12AC3C91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9" y="-6"/>
            <a:ext cx="12192000" cy="6858000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8DD95C-C1BC-AE04-4464-666B6565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710" y="4691865"/>
            <a:ext cx="7618373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000"/>
              </a:spcBef>
            </a:pPr>
            <a:r>
              <a:rPr lang="en-US" b="1" dirty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Automated Test Equipment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0C01A-A957-0629-C678-61092CC83935}"/>
              </a:ext>
            </a:extLst>
          </p:cNvPr>
          <p:cNvSpPr txBox="1"/>
          <p:nvPr/>
        </p:nvSpPr>
        <p:spPr>
          <a:xfrm>
            <a:off x="5065595" y="5724112"/>
            <a:ext cx="6288199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 descr="STMicroelectronics and Advantest Collaborate on Advanced Automated ...">
            <a:extLst>
              <a:ext uri="{FF2B5EF4-FFF2-40B4-BE49-F238E27FC236}">
                <a16:creationId xmlns:a16="http://schemas.microsoft.com/office/drawing/2014/main" id="{73B96C93-B2FC-1558-1ED1-E2F79A93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245"/>
          <a:stretch/>
        </p:blipFill>
        <p:spPr bwMode="auto">
          <a:xfrm>
            <a:off x="6097462" y="111434"/>
            <a:ext cx="6094538" cy="4782112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B0BCD-FF10-4921-D099-D6F120F2B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9" y="807544"/>
            <a:ext cx="5877745" cy="385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073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34BE42-DF0B-F4EA-9D79-60BAFA375701}"/>
              </a:ext>
            </a:extLst>
          </p:cNvPr>
          <p:cNvSpPr txBox="1"/>
          <p:nvPr/>
        </p:nvSpPr>
        <p:spPr>
          <a:xfrm>
            <a:off x="838200" y="5595614"/>
            <a:ext cx="6850488" cy="913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K-out-of N Active Redundant 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993C0-9C06-FA95-3B9D-7A28A5F7D6E5}"/>
              </a:ext>
            </a:extLst>
          </p:cNvPr>
          <p:cNvGrpSpPr/>
          <p:nvPr/>
        </p:nvGrpSpPr>
        <p:grpSpPr>
          <a:xfrm>
            <a:off x="6477384" y="876300"/>
            <a:ext cx="4176142" cy="3668404"/>
            <a:chOff x="244740" y="3657601"/>
            <a:chExt cx="3200400" cy="2811293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EB1BEC71-5980-F7D6-4C0E-17B14663A35B}"/>
                </a:ext>
              </a:extLst>
            </p:cNvPr>
            <p:cNvSpPr/>
            <p:nvPr/>
          </p:nvSpPr>
          <p:spPr>
            <a:xfrm>
              <a:off x="379379" y="3657601"/>
              <a:ext cx="2928025" cy="281129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B220924-E8F5-B52D-10F1-9E1B31EAF876}"/>
                </a:ext>
              </a:extLst>
            </p:cNvPr>
            <p:cNvCxnSpPr>
              <a:cxnSpLocks/>
            </p:cNvCxnSpPr>
            <p:nvPr/>
          </p:nvCxnSpPr>
          <p:spPr>
            <a:xfrm>
              <a:off x="593389" y="4260715"/>
              <a:ext cx="0" cy="17590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8A44101-3F58-6B45-F713-EDDB03B69EE6}"/>
                </a:ext>
              </a:extLst>
            </p:cNvPr>
            <p:cNvCxnSpPr>
              <a:cxnSpLocks/>
            </p:cNvCxnSpPr>
            <p:nvPr/>
          </p:nvCxnSpPr>
          <p:spPr>
            <a:xfrm>
              <a:off x="3090153" y="4257473"/>
              <a:ext cx="0" cy="17721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45BCC0-B557-9100-5EE4-544995E415D5}"/>
                </a:ext>
              </a:extLst>
            </p:cNvPr>
            <p:cNvCxnSpPr>
              <a:cxnSpLocks/>
            </p:cNvCxnSpPr>
            <p:nvPr/>
          </p:nvCxnSpPr>
          <p:spPr>
            <a:xfrm>
              <a:off x="593387" y="4260715"/>
              <a:ext cx="25000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4900299E-6A18-2F31-0903-9DC122A8E862}"/>
                </a:ext>
              </a:extLst>
            </p:cNvPr>
            <p:cNvSpPr/>
            <p:nvPr/>
          </p:nvSpPr>
          <p:spPr>
            <a:xfrm>
              <a:off x="836579" y="3949430"/>
              <a:ext cx="2071991" cy="60311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88720">
                <a:spcAft>
                  <a:spcPts val="600"/>
                </a:spcAft>
              </a:pPr>
              <a:r>
                <a:rPr lang="en-US" sz="2340" kern="12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</a:t>
              </a: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006986-5998-0B67-06EE-0F35E5F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0" y="5074596"/>
              <a:ext cx="3200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80028F1E-1F85-51FA-373B-AFF4A49558B1}"/>
                </a:ext>
              </a:extLst>
            </p:cNvPr>
            <p:cNvSpPr/>
            <p:nvPr/>
          </p:nvSpPr>
          <p:spPr>
            <a:xfrm>
              <a:off x="823608" y="4704944"/>
              <a:ext cx="2071991" cy="60311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88720">
                <a:spcAft>
                  <a:spcPts val="600"/>
                </a:spcAft>
              </a:pPr>
              <a:r>
                <a:rPr lang="en-US" sz="2340" kern="120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0051E6-FB02-0B97-948B-D2654987BE7A}"/>
                </a:ext>
              </a:extLst>
            </p:cNvPr>
            <p:cNvCxnSpPr>
              <a:cxnSpLocks/>
            </p:cNvCxnSpPr>
            <p:nvPr/>
          </p:nvCxnSpPr>
          <p:spPr>
            <a:xfrm>
              <a:off x="573932" y="6020266"/>
              <a:ext cx="2506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06FCA708-FE64-078D-BC8F-F90791847761}"/>
                </a:ext>
              </a:extLst>
            </p:cNvPr>
            <p:cNvSpPr/>
            <p:nvPr/>
          </p:nvSpPr>
          <p:spPr>
            <a:xfrm>
              <a:off x="810535" y="5715992"/>
              <a:ext cx="2071991" cy="60311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88720">
                <a:spcAft>
                  <a:spcPts val="600"/>
                </a:spcAft>
              </a:pPr>
              <a:r>
                <a:rPr lang="en-US" sz="2340" kern="12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Part(N)</a:t>
              </a:r>
              <a:endPara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08D3AFC-1809-05A3-91A2-80757B52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3" r="-1" b="-1"/>
          <a:stretch/>
        </p:blipFill>
        <p:spPr>
          <a:xfrm>
            <a:off x="1235414" y="93974"/>
            <a:ext cx="5165386" cy="519787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32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62245">
              <a:schemeClr val="bg1">
                <a:lumMod val="95000"/>
              </a:schemeClr>
            </a:gs>
            <a:gs pos="41000">
              <a:schemeClr val="tx1">
                <a:lumMod val="95000"/>
                <a:lumOff val="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661809F-02BC-0D4E-C9DB-A28AE306CD54}"/>
              </a:ext>
            </a:extLst>
          </p:cNvPr>
          <p:cNvGrpSpPr/>
          <p:nvPr/>
        </p:nvGrpSpPr>
        <p:grpSpPr>
          <a:xfrm>
            <a:off x="311285" y="1128408"/>
            <a:ext cx="11206264" cy="3803195"/>
            <a:chOff x="175098" y="0"/>
            <a:chExt cx="11430000" cy="422148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817B20-A039-33C2-D451-3F365634A76D}"/>
                </a:ext>
              </a:extLst>
            </p:cNvPr>
            <p:cNvCxnSpPr>
              <a:cxnSpLocks/>
              <a:stCxn id="6" idx="3"/>
              <a:endCxn id="4" idx="1"/>
            </p:cNvCxnSpPr>
            <p:nvPr/>
          </p:nvCxnSpPr>
          <p:spPr>
            <a:xfrm flipV="1">
              <a:off x="4743856" y="1857985"/>
              <a:ext cx="489625" cy="46854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EBD0B9-E86D-8E8E-270F-D1FD47F4F431}"/>
                </a:ext>
              </a:extLst>
            </p:cNvPr>
            <p:cNvCxnSpPr>
              <a:cxnSpLocks/>
            </p:cNvCxnSpPr>
            <p:nvPr/>
          </p:nvCxnSpPr>
          <p:spPr>
            <a:xfrm>
              <a:off x="4727643" y="1318098"/>
              <a:ext cx="496110" cy="5204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252E14-0D7E-8D8B-6B6F-A8D2EAB8AC0E}"/>
                </a:ext>
              </a:extLst>
            </p:cNvPr>
            <p:cNvSpPr/>
            <p:nvPr/>
          </p:nvSpPr>
          <p:spPr>
            <a:xfrm>
              <a:off x="7607030" y="758758"/>
              <a:ext cx="3998068" cy="206226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1" dirty="0"/>
                <a:t>Customer Site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m Systems at customer site.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Each System has N redundant subsystem 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Age-based Replacement 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9F5D5DA-3092-2EED-086D-9BA8D92ADDCC}"/>
                </a:ext>
              </a:extLst>
            </p:cNvPr>
            <p:cNvSpPr/>
            <p:nvPr/>
          </p:nvSpPr>
          <p:spPr>
            <a:xfrm>
              <a:off x="5233481" y="1206231"/>
              <a:ext cx="1916349" cy="13035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Spare Parts Inventory with </a:t>
              </a:r>
              <a:r>
                <a:rPr lang="en-US" i="1" dirty="0" err="1"/>
                <a:t>y</a:t>
              </a:r>
              <a:r>
                <a:rPr lang="en-US" i="1" baseline="-25000" dirty="0" err="1"/>
                <a:t>i</a:t>
              </a:r>
              <a:endParaRPr lang="en-US" i="1" baseline="-25000" dirty="0"/>
            </a:p>
            <a:p>
              <a:pPr algn="ctr"/>
              <a:r>
                <a:rPr lang="en-US" baseline="-25000" dirty="0"/>
                <a:t>For </a:t>
              </a:r>
              <a:r>
                <a:rPr lang="en-US" i="1" baseline="-25000" dirty="0" err="1"/>
                <a:t>i</a:t>
              </a:r>
              <a:r>
                <a:rPr lang="en-US" i="1" baseline="-25000" dirty="0"/>
                <a:t> </a:t>
              </a:r>
              <a:r>
                <a:rPr lang="en-US" baseline="-25000" dirty="0"/>
                <a:t>=1, 2, ….., 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0371E2-CA01-076C-B983-0B1D60578B7F}"/>
                </a:ext>
              </a:extLst>
            </p:cNvPr>
            <p:cNvGrpSpPr/>
            <p:nvPr/>
          </p:nvGrpSpPr>
          <p:grpSpPr>
            <a:xfrm>
              <a:off x="2733473" y="826851"/>
              <a:ext cx="2010383" cy="2010383"/>
              <a:chOff x="1789890" y="865761"/>
              <a:chExt cx="2010383" cy="201038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9361305-76EC-7494-A246-37C7C746A650}"/>
                  </a:ext>
                </a:extLst>
              </p:cNvPr>
              <p:cNvSpPr/>
              <p:nvPr/>
            </p:nvSpPr>
            <p:spPr>
              <a:xfrm>
                <a:off x="1789890" y="865761"/>
                <a:ext cx="2003898" cy="102140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Repairing failed parts</a:t>
                </a:r>
                <a:br>
                  <a:rPr lang="en-US" dirty="0"/>
                </a:br>
                <a:r>
                  <a:rPr lang="en-US" dirty="0"/>
                  <a:t>M/M/q/infinity 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CBB9732-FB1A-46F8-36B6-1CE49C45F13B}"/>
                  </a:ext>
                </a:extLst>
              </p:cNvPr>
              <p:cNvSpPr/>
              <p:nvPr/>
            </p:nvSpPr>
            <p:spPr>
              <a:xfrm>
                <a:off x="1796375" y="1854739"/>
                <a:ext cx="2003898" cy="102140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Renewing degraded parts</a:t>
                </a:r>
                <a:br>
                  <a:rPr lang="en-US" dirty="0"/>
                </a:br>
                <a:r>
                  <a:rPr lang="en-US" dirty="0"/>
                  <a:t>M/M/r/infinity 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B3D488-892F-09DA-487A-4C26ABCD0282}"/>
                </a:ext>
              </a:extLst>
            </p:cNvPr>
            <p:cNvSpPr/>
            <p:nvPr/>
          </p:nvSpPr>
          <p:spPr>
            <a:xfrm>
              <a:off x="175098" y="1147863"/>
              <a:ext cx="2062264" cy="147860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Redundancy Allocation in System Design and Manufacturing</a:t>
              </a:r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33508337-E9CA-32AF-8F71-18879E87BD64}"/>
                </a:ext>
              </a:extLst>
            </p:cNvPr>
            <p:cNvSpPr/>
            <p:nvPr/>
          </p:nvSpPr>
          <p:spPr>
            <a:xfrm>
              <a:off x="2227634" y="1702341"/>
              <a:ext cx="564204" cy="272374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D08165B-3412-AAFC-1376-9AF695FD5B13}"/>
                </a:ext>
              </a:extLst>
            </p:cNvPr>
            <p:cNvCxnSpPr>
              <a:stCxn id="3" idx="2"/>
              <a:endCxn id="6" idx="2"/>
            </p:cNvCxnSpPr>
            <p:nvPr/>
          </p:nvCxnSpPr>
          <p:spPr>
            <a:xfrm rot="5400000">
              <a:off x="6665880" y="-102950"/>
              <a:ext cx="16212" cy="5864157"/>
            </a:xfrm>
            <a:prstGeom prst="bentConnector3">
              <a:avLst>
                <a:gd name="adj1" fmla="val 3790174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3AA90E-2A1B-B220-07AD-F7FE5525BB21}"/>
                </a:ext>
              </a:extLst>
            </p:cNvPr>
            <p:cNvSpPr txBox="1"/>
            <p:nvPr/>
          </p:nvSpPr>
          <p:spPr>
            <a:xfrm>
              <a:off x="4941650" y="3054485"/>
              <a:ext cx="3521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Pro-active Replacement Returns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0F6B149-B7ED-90A5-3233-E61070030525}"/>
                </a:ext>
              </a:extLst>
            </p:cNvPr>
            <p:cNvCxnSpPr>
              <a:stCxn id="3" idx="0"/>
              <a:endCxn id="5" idx="0"/>
            </p:cNvCxnSpPr>
            <p:nvPr/>
          </p:nvCxnSpPr>
          <p:spPr>
            <a:xfrm rot="16200000" flipH="1" flipV="1">
              <a:off x="6636696" y="-2142517"/>
              <a:ext cx="68093" cy="5870642"/>
            </a:xfrm>
            <a:prstGeom prst="bentConnector3">
              <a:avLst>
                <a:gd name="adj1" fmla="val -56429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F33944-A9D7-4482-CB9B-9F20B84C209A}"/>
                </a:ext>
              </a:extLst>
            </p:cNvPr>
            <p:cNvSpPr txBox="1"/>
            <p:nvPr/>
          </p:nvSpPr>
          <p:spPr>
            <a:xfrm>
              <a:off x="4831403" y="0"/>
              <a:ext cx="452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Failure Returns of Corrective  Replacement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639B935-3C33-4DE9-82D9-554414FFCF99}"/>
                </a:ext>
              </a:extLst>
            </p:cNvPr>
            <p:cNvCxnSpPr>
              <a:stCxn id="8" idx="2"/>
              <a:endCxn id="3" idx="3"/>
            </p:cNvCxnSpPr>
            <p:nvPr/>
          </p:nvCxnSpPr>
          <p:spPr>
            <a:xfrm rot="5400000" flipH="1" flipV="1">
              <a:off x="5987375" y="-2991255"/>
              <a:ext cx="836577" cy="10398868"/>
            </a:xfrm>
            <a:prstGeom prst="bentConnector4">
              <a:avLst>
                <a:gd name="adj1" fmla="val -188955"/>
                <a:gd name="adj2" fmla="val 102198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DCFD04-AA03-60AE-F7E7-B953086C60FC}"/>
                </a:ext>
              </a:extLst>
            </p:cNvPr>
            <p:cNvSpPr txBox="1"/>
            <p:nvPr/>
          </p:nvSpPr>
          <p:spPr>
            <a:xfrm>
              <a:off x="3725693" y="3852152"/>
              <a:ext cx="4007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Installing New Systems in the Site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9B27578-7ADB-DE72-BEB5-82689606DDD3}"/>
              </a:ext>
            </a:extLst>
          </p:cNvPr>
          <p:cNvSpPr txBox="1"/>
          <p:nvPr/>
        </p:nvSpPr>
        <p:spPr>
          <a:xfrm>
            <a:off x="2208179" y="5505855"/>
            <a:ext cx="9465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MR10"/>
                <a:cs typeface="Times New Roman" panose="02020603050405020304" pitchFamily="18" charset="0"/>
              </a:rPr>
              <a:t>Product-Service Integration with Decentralized Repair Services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66FDED0-0AEC-D14C-4F81-FEB77BE07EE8}"/>
              </a:ext>
            </a:extLst>
          </p:cNvPr>
          <p:cNvSpPr/>
          <p:nvPr/>
        </p:nvSpPr>
        <p:spPr>
          <a:xfrm>
            <a:off x="7149830" y="2714017"/>
            <a:ext cx="447473" cy="1264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62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CBFC-D9D8-10BB-355B-1FD420AD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44620"/>
            <a:ext cx="10905066" cy="39687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3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E6F87C-D8E3-439E-A691-67050AEC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8A25-6B3A-A397-F262-A4A0FE3F1441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 Review:</a:t>
            </a:r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2772D-C07E-85A6-E8FF-FFD9A262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14" y="874067"/>
            <a:ext cx="6049899" cy="1588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C4C1C-A7E1-3B5D-E59F-7200DAE4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42" y="4236800"/>
            <a:ext cx="4875005" cy="1645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C6E34-B4DB-B18F-5ABE-9AF9382B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42" y="2816985"/>
            <a:ext cx="5569864" cy="10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9A9E3B-8E14-6C9C-1981-BBF90E08BB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279" b="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EF5F3-B3B8-571D-F057-48592A70CC6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Assumptions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8D7E07C-AFCE-1419-D04B-E0773C49A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994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91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DED6B-D9E4-2E44-D89A-7FC19C615870}"/>
              </a:ext>
            </a:extLst>
          </p:cNvPr>
          <p:cNvSpPr txBox="1"/>
          <p:nvPr/>
        </p:nvSpPr>
        <p:spPr>
          <a:xfrm>
            <a:off x="7600784" y="756018"/>
            <a:ext cx="4203323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Input Parameters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CE11687-6505-8649-DE57-B42026F450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517179"/>
                  </p:ext>
                </p:extLst>
              </p:nvPr>
            </p:nvGraphicFramePr>
            <p:xfrm>
              <a:off x="221065" y="813917"/>
              <a:ext cx="8078874" cy="5154804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{5C22544A-7EE6-4342-B048-85BDC9FD1C3A}</a:tableStyleId>
                  </a:tblPr>
                  <a:tblGrid>
                    <a:gridCol w="1412048">
                      <a:extLst>
                        <a:ext uri="{9D8B030D-6E8A-4147-A177-3AD203B41FA5}">
                          <a16:colId xmlns:a16="http://schemas.microsoft.com/office/drawing/2014/main" val="4059219265"/>
                        </a:ext>
                      </a:extLst>
                    </a:gridCol>
                    <a:gridCol w="4010907">
                      <a:extLst>
                        <a:ext uri="{9D8B030D-6E8A-4147-A177-3AD203B41FA5}">
                          <a16:colId xmlns:a16="http://schemas.microsoft.com/office/drawing/2014/main" val="560162158"/>
                        </a:ext>
                      </a:extLst>
                    </a:gridCol>
                    <a:gridCol w="2655919">
                      <a:extLst>
                        <a:ext uri="{9D8B030D-6E8A-4147-A177-3AD203B41FA5}">
                          <a16:colId xmlns:a16="http://schemas.microsoft.com/office/drawing/2014/main" val="3895136072"/>
                        </a:ext>
                      </a:extLst>
                    </a:gridCol>
                  </a:tblGrid>
                  <a:tr h="50160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Notation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             Definition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673516568"/>
                      </a:ext>
                    </a:extLst>
                  </a:tr>
                  <a:tr h="15603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en-US" sz="1800" i="1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 of scenarios indexed by s∈ S 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 {Optimistic, Most Likely, Pessimistic}</a:t>
                          </a:r>
                          <a:endParaRPr lang="en-US" sz="18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2887207722"/>
                      </a:ext>
                    </a:extLst>
                  </a:tr>
                  <a:tr h="5016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800" i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en-US" sz="1800" i="1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Probability of scenario s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800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{.3,.5,.2}</a:t>
                          </a:r>
                          <a:r>
                            <a:rPr lang="en-US" sz="1800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8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1716799715"/>
                      </a:ext>
                    </a:extLst>
                  </a:tr>
                  <a:tr h="15603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0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400" kern="10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kern="10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400" kern="1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Weibull scale (failure rate in scenario s) and shape parameters, respectively  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0.2, 0.3, 0.4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kern="10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3,4, 5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443627140"/>
                      </a:ext>
                    </a:extLst>
                  </a:tr>
                  <a:tr h="1030962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kern="10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kern="10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800" kern="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1" i="1" kern="100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kern="1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First-stage investment cost</a:t>
                          </a: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00" smtClean="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" smtClean="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kern="100" smtClean="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= (</a:t>
                          </a:r>
                          <a:r>
                            <a:rPr lang="en-US" sz="1800" i="1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1800" i="1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)*</a:t>
                          </a:r>
                          <a:r>
                            <a:rPr lang="en-US" sz="1800" i="1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1800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_</a:t>
                          </a:r>
                          <a:r>
                            <a:rPr lang="en-US" sz="1800" i="1" kern="1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LRU</a:t>
                          </a:r>
                          <a:endParaRPr lang="en-US" sz="1800" i="1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68514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CE11687-6505-8649-DE57-B42026F450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9517179"/>
                  </p:ext>
                </p:extLst>
              </p:nvPr>
            </p:nvGraphicFramePr>
            <p:xfrm>
              <a:off x="221065" y="813917"/>
              <a:ext cx="8078874" cy="5154804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{5C22544A-7EE6-4342-B048-85BDC9FD1C3A}</a:tableStyleId>
                  </a:tblPr>
                  <a:tblGrid>
                    <a:gridCol w="1412048">
                      <a:extLst>
                        <a:ext uri="{9D8B030D-6E8A-4147-A177-3AD203B41FA5}">
                          <a16:colId xmlns:a16="http://schemas.microsoft.com/office/drawing/2014/main" val="4059219265"/>
                        </a:ext>
                      </a:extLst>
                    </a:gridCol>
                    <a:gridCol w="4010907">
                      <a:extLst>
                        <a:ext uri="{9D8B030D-6E8A-4147-A177-3AD203B41FA5}">
                          <a16:colId xmlns:a16="http://schemas.microsoft.com/office/drawing/2014/main" val="560162158"/>
                        </a:ext>
                      </a:extLst>
                    </a:gridCol>
                    <a:gridCol w="2655919">
                      <a:extLst>
                        <a:ext uri="{9D8B030D-6E8A-4147-A177-3AD203B41FA5}">
                          <a16:colId xmlns:a16="http://schemas.microsoft.com/office/drawing/2014/main" val="3895136072"/>
                        </a:ext>
                      </a:extLst>
                    </a:gridCol>
                  </a:tblGrid>
                  <a:tr h="50160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Notation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             Definition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Data</a:t>
                          </a:r>
                          <a:endParaRPr lang="en-US" sz="12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673516568"/>
                      </a:ext>
                    </a:extLst>
                  </a:tr>
                  <a:tr h="15603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en-US" sz="1800" i="1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Set of scenarios indexed by s∈ S 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 {Optimistic, Most Likely, Pessimistic}</a:t>
                          </a:r>
                          <a:endParaRPr lang="en-US" sz="18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2887207722"/>
                      </a:ext>
                    </a:extLst>
                  </a:tr>
                  <a:tr h="5016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800" i="1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en-US" sz="1800" i="1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Probability of scenario s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800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{.3,.5,.2}</a:t>
                          </a:r>
                          <a:r>
                            <a:rPr lang="en-US" sz="1800" kern="100" baseline="-250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8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extLst>
                      <a:ext uri="{0D108BD9-81ED-4DB2-BD59-A6C34878D82A}">
                        <a16:rowId xmlns:a16="http://schemas.microsoft.com/office/drawing/2014/main" val="1716799715"/>
                      </a:ext>
                    </a:extLst>
                  </a:tr>
                  <a:tr h="1560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475" marR="42475" marT="0" marB="0">
                        <a:blipFill>
                          <a:blip r:embed="rId2"/>
                          <a:stretch>
                            <a:fillRect l="-431" t="-164202" r="-473276" b="-66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Weibull scale (failure rate in scenario s) and shape parameters, respectively  </a:t>
                          </a:r>
                          <a:endParaRPr lang="en-US" sz="18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475" marR="42475" marT="0" marB="0">
                        <a:blipFill>
                          <a:blip r:embed="rId2"/>
                          <a:stretch>
                            <a:fillRect l="-204358" t="-164202" r="-917" b="-66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3627140"/>
                      </a:ext>
                    </a:extLst>
                  </a:tr>
                  <a:tr h="10309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475" marR="42475" marT="0" marB="0">
                        <a:blipFill>
                          <a:blip r:embed="rId2"/>
                          <a:stretch>
                            <a:fillRect l="-431" t="-401775" r="-473276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First-stage investment cost</a:t>
                          </a:r>
                        </a:p>
                      </a:txBody>
                      <a:tcPr marL="42475" marR="4247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475" marR="42475" marT="0" marB="0">
                        <a:blipFill>
                          <a:blip r:embed="rId2"/>
                          <a:stretch>
                            <a:fillRect l="-204358" t="-401775" r="-917" b="-11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5140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083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D8994-29BF-9FDD-87C0-251ABA2A3D83}"/>
              </a:ext>
            </a:extLst>
          </p:cNvPr>
          <p:cNvSpPr txBox="1"/>
          <p:nvPr/>
        </p:nvSpPr>
        <p:spPr>
          <a:xfrm>
            <a:off x="321547" y="2803491"/>
            <a:ext cx="3349950" cy="3045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DE2940-1491-0592-A3A8-4BAF51278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16939"/>
              </p:ext>
            </p:extLst>
          </p:nvPr>
        </p:nvGraphicFramePr>
        <p:xfrm>
          <a:off x="4502428" y="875281"/>
          <a:ext cx="7563448" cy="5174192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{5C22544A-7EE6-4342-B048-85BDC9FD1C3A}</a:tableStyleId>
              </a:tblPr>
              <a:tblGrid>
                <a:gridCol w="1485588">
                  <a:extLst>
                    <a:ext uri="{9D8B030D-6E8A-4147-A177-3AD203B41FA5}">
                      <a16:colId xmlns:a16="http://schemas.microsoft.com/office/drawing/2014/main" val="2545568201"/>
                    </a:ext>
                  </a:extLst>
                </a:gridCol>
                <a:gridCol w="6077860">
                  <a:extLst>
                    <a:ext uri="{9D8B030D-6E8A-4147-A177-3AD203B41FA5}">
                      <a16:colId xmlns:a16="http://schemas.microsoft.com/office/drawing/2014/main" val="931835469"/>
                    </a:ext>
                  </a:extLst>
                </a:gridCol>
              </a:tblGrid>
              <a:tr h="66353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Notation</a:t>
                      </a:r>
                      <a:endParaRPr lang="en-US" sz="28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Definition</a:t>
                      </a:r>
                      <a:endParaRPr lang="en-US" sz="28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751298"/>
                  </a:ext>
                </a:extLst>
              </a:tr>
              <a:tr h="9450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800" b="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redundancy level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540482"/>
                  </a:ext>
                </a:extLst>
              </a:tr>
              <a:tr h="66353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2800" b="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base-stock level for spares inventory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17982"/>
                  </a:ext>
                </a:extLst>
              </a:tr>
              <a:tr h="9450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</a:t>
                      </a:r>
                      <a:endParaRPr lang="en-US" sz="2800" b="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replacement age or interval for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20357"/>
                  </a:ext>
                </a:extLst>
              </a:tr>
              <a:tr h="9450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2800" b="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renewing servers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6766"/>
                  </a:ext>
                </a:extLst>
              </a:tr>
              <a:tr h="9450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repair servers</a:t>
                      </a:r>
                      <a:endParaRPr lang="en-US" sz="24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771" marR="66771" marT="0" marB="1335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368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685c09d-3cc0-4286-a920-f2497f0c288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79AED6483CC49946B97FD07C1F9FC" ma:contentTypeVersion="11" ma:contentTypeDescription="Create a new document." ma:contentTypeScope="" ma:versionID="17b9fc59bf536fc745797916f3c821e0">
  <xsd:schema xmlns:xsd="http://www.w3.org/2001/XMLSchema" xmlns:xs="http://www.w3.org/2001/XMLSchema" xmlns:p="http://schemas.microsoft.com/office/2006/metadata/properties" xmlns:ns3="c685c09d-3cc0-4286-a920-f2497f0c2889" targetNamespace="http://schemas.microsoft.com/office/2006/metadata/properties" ma:root="true" ma:fieldsID="255322f276cb2ee35b5a9f5dd9a5d054" ns3:_="">
    <xsd:import namespace="c685c09d-3cc0-4286-a920-f2497f0c288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85c09d-3cc0-4286-a920-f2497f0c288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D44B0E-65CF-40E8-944A-B559FC4C692A}">
  <ds:schemaRefs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c685c09d-3cc0-4286-a920-f2497f0c2889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C57ADFF-9407-4DBF-9EAD-B5ADF7F530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0413A-E663-4980-8BDE-17316E457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85c09d-3cc0-4286-a920-f2497f0c28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19c134a-14c9-4d4c-af65-c420f94c8cbb}" enabled="0" method="" siteId="{b19c134a-14c9-4d4c-af65-c420f94c8c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493</Words>
  <Application>Microsoft Office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Aptos Narrow</vt:lpstr>
      <vt:lpstr>Arial</vt:lpstr>
      <vt:lpstr>Cambria Math</vt:lpstr>
      <vt:lpstr>menlo</vt:lpstr>
      <vt:lpstr>Times New Roman</vt:lpstr>
      <vt:lpstr>Office Theme</vt:lpstr>
      <vt:lpstr>Multi Objective Optimization of Redundancy, Maintenance and Spare Parts Under Uncertainty</vt:lpstr>
      <vt:lpstr>Automated Test Equipment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Abedin, Ahsanul</dc:creator>
  <cp:lastModifiedBy>Abedin, Ahsanul</cp:lastModifiedBy>
  <cp:revision>2</cp:revision>
  <dcterms:created xsi:type="dcterms:W3CDTF">2025-04-30T05:11:33Z</dcterms:created>
  <dcterms:modified xsi:type="dcterms:W3CDTF">2025-05-01T02:55:11Z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0x010100E1679AED6483CC49946B97FD07C1F9FC</vt:lpwstr>
  </property>
</Properties>
</file>